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1" r:id="rId2"/>
    <p:sldId id="272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4" r:id="rId22"/>
    <p:sldId id="292" r:id="rId23"/>
    <p:sldId id="297" r:id="rId24"/>
    <p:sldId id="293" r:id="rId25"/>
    <p:sldId id="296" r:id="rId26"/>
    <p:sldId id="298" r:id="rId2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7E635-8600-4DA5-BD27-494A6CF34DE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EB675FD0-8E42-4541-959F-5F982ABF5B7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alt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JAČA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alt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STIMULACIJA</a:t>
          </a:r>
          <a:endParaRPr kumimoji="0" lang="en-US" altLang="en-US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D2B23C-C6F2-4F65-A746-0F9DE8D3F5B1}" type="parTrans" cxnId="{C1A7A654-2AC0-4558-8D2D-B64242DCFE83}">
      <dgm:prSet/>
      <dgm:spPr/>
      <dgm:t>
        <a:bodyPr/>
        <a:lstStyle/>
        <a:p>
          <a:endParaRPr lang="en-US"/>
        </a:p>
      </dgm:t>
    </dgm:pt>
    <dgm:pt modelId="{BB36905A-7A63-4A5E-B071-67FB3808F95F}" type="sibTrans" cxnId="{C1A7A654-2AC0-4558-8D2D-B64242DCFE83}">
      <dgm:prSet/>
      <dgm:spPr/>
      <dgm:t>
        <a:bodyPr/>
        <a:lstStyle/>
        <a:p>
          <a:endParaRPr lang="en-US"/>
        </a:p>
      </dgm:t>
    </dgm:pt>
    <dgm:pt modelId="{33505909-E51E-40B2-8A91-FF11464B586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alt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VIŠE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alt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MLEKA</a:t>
          </a:r>
          <a:endParaRPr kumimoji="0" lang="en-US" altLang="en-US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479D6F-24FD-4A68-B710-6FFD7DF385A7}" type="parTrans" cxnId="{22184178-3036-46DE-9C0F-BB98B4744226}">
      <dgm:prSet/>
      <dgm:spPr/>
      <dgm:t>
        <a:bodyPr/>
        <a:lstStyle/>
        <a:p>
          <a:endParaRPr lang="en-US"/>
        </a:p>
      </dgm:t>
    </dgm:pt>
    <dgm:pt modelId="{52A73675-B59B-487D-9B67-A6632CDE6E9F}" type="sibTrans" cxnId="{22184178-3036-46DE-9C0F-BB98B4744226}">
      <dgm:prSet/>
      <dgm:spPr/>
      <dgm:t>
        <a:bodyPr/>
        <a:lstStyle/>
        <a:p>
          <a:endParaRPr lang="en-US"/>
        </a:p>
      </dgm:t>
    </dgm:pt>
    <dgm:pt modelId="{AE22C5AB-237D-44E2-A843-27AA8969371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alt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VIŠE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alt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DOJENJA</a:t>
          </a:r>
          <a:endParaRPr kumimoji="0" lang="en-US" altLang="en-US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AA0F07-2834-4F1D-BF8A-3369157AAEC0}" type="parTrans" cxnId="{71F2949B-BB11-4098-B35B-D2AC8D650F3D}">
      <dgm:prSet/>
      <dgm:spPr/>
      <dgm:t>
        <a:bodyPr/>
        <a:lstStyle/>
        <a:p>
          <a:endParaRPr lang="en-US"/>
        </a:p>
      </dgm:t>
    </dgm:pt>
    <dgm:pt modelId="{73175D0E-7BBD-4F83-9FCA-5CFCAF137177}" type="sibTrans" cxnId="{71F2949B-BB11-4098-B35B-D2AC8D650F3D}">
      <dgm:prSet/>
      <dgm:spPr/>
      <dgm:t>
        <a:bodyPr/>
        <a:lstStyle/>
        <a:p>
          <a:endParaRPr lang="en-US"/>
        </a:p>
      </dgm:t>
    </dgm:pt>
    <dgm:pt modelId="{C7DE0EEC-C484-4980-B4F6-97A80A28CDFB}" type="pres">
      <dgm:prSet presAssocID="{43E7E635-8600-4DA5-BD27-494A6CF34DE8}" presName="cycle" presStyleCnt="0">
        <dgm:presLayoutVars>
          <dgm:dir/>
          <dgm:resizeHandles val="exact"/>
        </dgm:presLayoutVars>
      </dgm:prSet>
      <dgm:spPr/>
    </dgm:pt>
    <dgm:pt modelId="{7F42DBE0-81F5-4133-AA99-E3DC143ABE67}" type="pres">
      <dgm:prSet presAssocID="{EB675FD0-8E42-4541-959F-5F982ABF5B71}" presName="dummy" presStyleCnt="0"/>
      <dgm:spPr/>
    </dgm:pt>
    <dgm:pt modelId="{3B5DCFD0-190E-4195-B082-61B1336FE3B7}" type="pres">
      <dgm:prSet presAssocID="{EB675FD0-8E42-4541-959F-5F982ABF5B71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C5327-9B85-4E91-AA38-704805C7DFE4}" type="pres">
      <dgm:prSet presAssocID="{BB36905A-7A63-4A5E-B071-67FB3808F95F}" presName="sibTrans" presStyleLbl="node1" presStyleIdx="0" presStyleCnt="3"/>
      <dgm:spPr/>
      <dgm:t>
        <a:bodyPr/>
        <a:lstStyle/>
        <a:p>
          <a:endParaRPr lang="en-US"/>
        </a:p>
      </dgm:t>
    </dgm:pt>
    <dgm:pt modelId="{17E65492-1E1D-4711-A458-66472DB4E897}" type="pres">
      <dgm:prSet presAssocID="{33505909-E51E-40B2-8A91-FF11464B586D}" presName="dummy" presStyleCnt="0"/>
      <dgm:spPr/>
    </dgm:pt>
    <dgm:pt modelId="{EA781977-1900-47AE-9C2D-A5A3ACA27723}" type="pres">
      <dgm:prSet presAssocID="{33505909-E51E-40B2-8A91-FF11464B586D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F5B9D-7C65-4CCF-845A-550B713402D4}" type="pres">
      <dgm:prSet presAssocID="{52A73675-B59B-487D-9B67-A6632CDE6E9F}" presName="sibTrans" presStyleLbl="node1" presStyleIdx="1" presStyleCnt="3"/>
      <dgm:spPr/>
      <dgm:t>
        <a:bodyPr/>
        <a:lstStyle/>
        <a:p>
          <a:endParaRPr lang="en-US"/>
        </a:p>
      </dgm:t>
    </dgm:pt>
    <dgm:pt modelId="{431C16BF-4ADF-4A07-BFC8-CCAD6718B0FD}" type="pres">
      <dgm:prSet presAssocID="{AE22C5AB-237D-44E2-A843-27AA8969371C}" presName="dummy" presStyleCnt="0"/>
      <dgm:spPr/>
    </dgm:pt>
    <dgm:pt modelId="{18EA4DEB-8A11-4599-9882-B7269E579393}" type="pres">
      <dgm:prSet presAssocID="{AE22C5AB-237D-44E2-A843-27AA8969371C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5C91A-29F6-4D13-8E49-6E9B932C0560}" type="pres">
      <dgm:prSet presAssocID="{73175D0E-7BBD-4F83-9FCA-5CFCAF137177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BD262AA2-294D-4DF8-8149-2D2F1BED6C8C}" type="presOf" srcId="{52A73675-B59B-487D-9B67-A6632CDE6E9F}" destId="{9C9F5B9D-7C65-4CCF-845A-550B713402D4}" srcOrd="0" destOrd="0" presId="urn:microsoft.com/office/officeart/2005/8/layout/cycle1"/>
    <dgm:cxn modelId="{71F2949B-BB11-4098-B35B-D2AC8D650F3D}" srcId="{43E7E635-8600-4DA5-BD27-494A6CF34DE8}" destId="{AE22C5AB-237D-44E2-A843-27AA8969371C}" srcOrd="2" destOrd="0" parTransId="{B9AA0F07-2834-4F1D-BF8A-3369157AAEC0}" sibTransId="{73175D0E-7BBD-4F83-9FCA-5CFCAF137177}"/>
    <dgm:cxn modelId="{B958347B-9610-466C-A568-3851CCC5BA2B}" type="presOf" srcId="{33505909-E51E-40B2-8A91-FF11464B586D}" destId="{EA781977-1900-47AE-9C2D-A5A3ACA27723}" srcOrd="0" destOrd="0" presId="urn:microsoft.com/office/officeart/2005/8/layout/cycle1"/>
    <dgm:cxn modelId="{1FB13DEC-21E6-469B-B720-E09F6F4E0A15}" type="presOf" srcId="{EB675FD0-8E42-4541-959F-5F982ABF5B71}" destId="{3B5DCFD0-190E-4195-B082-61B1336FE3B7}" srcOrd="0" destOrd="0" presId="urn:microsoft.com/office/officeart/2005/8/layout/cycle1"/>
    <dgm:cxn modelId="{EBC8FB36-020F-431F-8D7C-04FA522A889A}" type="presOf" srcId="{BB36905A-7A63-4A5E-B071-67FB3808F95F}" destId="{AD4C5327-9B85-4E91-AA38-704805C7DFE4}" srcOrd="0" destOrd="0" presId="urn:microsoft.com/office/officeart/2005/8/layout/cycle1"/>
    <dgm:cxn modelId="{89B913A3-AE25-4BED-A68E-4813CB394332}" type="presOf" srcId="{73175D0E-7BBD-4F83-9FCA-5CFCAF137177}" destId="{BB85C91A-29F6-4D13-8E49-6E9B932C0560}" srcOrd="0" destOrd="0" presId="urn:microsoft.com/office/officeart/2005/8/layout/cycle1"/>
    <dgm:cxn modelId="{22184178-3036-46DE-9C0F-BB98B4744226}" srcId="{43E7E635-8600-4DA5-BD27-494A6CF34DE8}" destId="{33505909-E51E-40B2-8A91-FF11464B586D}" srcOrd="1" destOrd="0" parTransId="{92479D6F-24FD-4A68-B710-6FFD7DF385A7}" sibTransId="{52A73675-B59B-487D-9B67-A6632CDE6E9F}"/>
    <dgm:cxn modelId="{C1A7A654-2AC0-4558-8D2D-B64242DCFE83}" srcId="{43E7E635-8600-4DA5-BD27-494A6CF34DE8}" destId="{EB675FD0-8E42-4541-959F-5F982ABF5B71}" srcOrd="0" destOrd="0" parTransId="{46D2B23C-C6F2-4F65-A746-0F9DE8D3F5B1}" sibTransId="{BB36905A-7A63-4A5E-B071-67FB3808F95F}"/>
    <dgm:cxn modelId="{D70EA2DB-CCC8-4874-A72D-385AC2233EC7}" type="presOf" srcId="{43E7E635-8600-4DA5-BD27-494A6CF34DE8}" destId="{C7DE0EEC-C484-4980-B4F6-97A80A28CDFB}" srcOrd="0" destOrd="0" presId="urn:microsoft.com/office/officeart/2005/8/layout/cycle1"/>
    <dgm:cxn modelId="{27DDE6BC-2E7F-4605-AED2-419807F85C6D}" type="presOf" srcId="{AE22C5AB-237D-44E2-A843-27AA8969371C}" destId="{18EA4DEB-8A11-4599-9882-B7269E579393}" srcOrd="0" destOrd="0" presId="urn:microsoft.com/office/officeart/2005/8/layout/cycle1"/>
    <dgm:cxn modelId="{A35F7E92-E1DF-4998-B5E5-14FC6E555563}" type="presParOf" srcId="{C7DE0EEC-C484-4980-B4F6-97A80A28CDFB}" destId="{7F42DBE0-81F5-4133-AA99-E3DC143ABE67}" srcOrd="0" destOrd="0" presId="urn:microsoft.com/office/officeart/2005/8/layout/cycle1"/>
    <dgm:cxn modelId="{853F3D08-9B21-4B94-8AAD-7FE771C7B73F}" type="presParOf" srcId="{C7DE0EEC-C484-4980-B4F6-97A80A28CDFB}" destId="{3B5DCFD0-190E-4195-B082-61B1336FE3B7}" srcOrd="1" destOrd="0" presId="urn:microsoft.com/office/officeart/2005/8/layout/cycle1"/>
    <dgm:cxn modelId="{66A499ED-6D3B-4A12-A02C-67C162254324}" type="presParOf" srcId="{C7DE0EEC-C484-4980-B4F6-97A80A28CDFB}" destId="{AD4C5327-9B85-4E91-AA38-704805C7DFE4}" srcOrd="2" destOrd="0" presId="urn:microsoft.com/office/officeart/2005/8/layout/cycle1"/>
    <dgm:cxn modelId="{646E4A18-35EA-41C3-91EA-08B1B5FB9929}" type="presParOf" srcId="{C7DE0EEC-C484-4980-B4F6-97A80A28CDFB}" destId="{17E65492-1E1D-4711-A458-66472DB4E897}" srcOrd="3" destOrd="0" presId="urn:microsoft.com/office/officeart/2005/8/layout/cycle1"/>
    <dgm:cxn modelId="{C23852DC-3FB4-4088-900A-9CB0DE29AF2A}" type="presParOf" srcId="{C7DE0EEC-C484-4980-B4F6-97A80A28CDFB}" destId="{EA781977-1900-47AE-9C2D-A5A3ACA27723}" srcOrd="4" destOrd="0" presId="urn:microsoft.com/office/officeart/2005/8/layout/cycle1"/>
    <dgm:cxn modelId="{5B9B85D1-1087-4123-BE39-1A3B67F4E0CD}" type="presParOf" srcId="{C7DE0EEC-C484-4980-B4F6-97A80A28CDFB}" destId="{9C9F5B9D-7C65-4CCF-845A-550B713402D4}" srcOrd="5" destOrd="0" presId="urn:microsoft.com/office/officeart/2005/8/layout/cycle1"/>
    <dgm:cxn modelId="{58C8A71E-87B5-4CC2-8D1C-A47A39FE9E58}" type="presParOf" srcId="{C7DE0EEC-C484-4980-B4F6-97A80A28CDFB}" destId="{431C16BF-4ADF-4A07-BFC8-CCAD6718B0FD}" srcOrd="6" destOrd="0" presId="urn:microsoft.com/office/officeart/2005/8/layout/cycle1"/>
    <dgm:cxn modelId="{99D3C5A4-166F-4D4A-AEA9-00FF1E50ED89}" type="presParOf" srcId="{C7DE0EEC-C484-4980-B4F6-97A80A28CDFB}" destId="{18EA4DEB-8A11-4599-9882-B7269E579393}" srcOrd="7" destOrd="0" presId="urn:microsoft.com/office/officeart/2005/8/layout/cycle1"/>
    <dgm:cxn modelId="{CA5E78C5-A346-494A-AE4C-9DDDB104C432}" type="presParOf" srcId="{C7DE0EEC-C484-4980-B4F6-97A80A28CDFB}" destId="{BB85C91A-29F6-4D13-8E49-6E9B932C0560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DCFD0-190E-4195-B082-61B1336FE3B7}">
      <dsp:nvSpPr>
        <dsp:cNvPr id="0" name=""/>
        <dsp:cNvSpPr/>
      </dsp:nvSpPr>
      <dsp:spPr>
        <a:xfrm>
          <a:off x="3210501" y="678776"/>
          <a:ext cx="1906721" cy="1906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altLang="en-US" sz="21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JAČA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altLang="en-US" sz="21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STIMULACIJA</a:t>
          </a:r>
          <a:endParaRPr kumimoji="0" lang="en-US" altLang="en-US" sz="2100" b="1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0501" y="678776"/>
        <a:ext cx="1906721" cy="1906721"/>
      </dsp:txXfrm>
    </dsp:sp>
    <dsp:sp modelId="{AD4C5327-9B85-4E91-AA38-704805C7DFE4}">
      <dsp:nvSpPr>
        <dsp:cNvPr id="0" name=""/>
        <dsp:cNvSpPr/>
      </dsp:nvSpPr>
      <dsp:spPr>
        <a:xfrm>
          <a:off x="302972" y="302748"/>
          <a:ext cx="4511964" cy="4511964"/>
        </a:xfrm>
        <a:prstGeom prst="circularArrow">
          <a:avLst>
            <a:gd name="adj1" fmla="val 8241"/>
            <a:gd name="adj2" fmla="val 575443"/>
            <a:gd name="adj3" fmla="val 2966940"/>
            <a:gd name="adj4" fmla="val 49655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81977-1900-47AE-9C2D-A5A3ACA27723}">
      <dsp:nvSpPr>
        <dsp:cNvPr id="0" name=""/>
        <dsp:cNvSpPr/>
      </dsp:nvSpPr>
      <dsp:spPr>
        <a:xfrm>
          <a:off x="1605594" y="3458558"/>
          <a:ext cx="1906721" cy="1906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altLang="en-US" sz="21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VIŠE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altLang="en-US" sz="21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MLEKA</a:t>
          </a:r>
          <a:endParaRPr kumimoji="0" lang="en-US" altLang="en-US" sz="2100" b="1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5594" y="3458558"/>
        <a:ext cx="1906721" cy="1906721"/>
      </dsp:txXfrm>
    </dsp:sp>
    <dsp:sp modelId="{9C9F5B9D-7C65-4CCF-845A-550B713402D4}">
      <dsp:nvSpPr>
        <dsp:cNvPr id="0" name=""/>
        <dsp:cNvSpPr/>
      </dsp:nvSpPr>
      <dsp:spPr>
        <a:xfrm>
          <a:off x="302972" y="302748"/>
          <a:ext cx="4511964" cy="4511964"/>
        </a:xfrm>
        <a:prstGeom prst="circularArrow">
          <a:avLst>
            <a:gd name="adj1" fmla="val 8241"/>
            <a:gd name="adj2" fmla="val 575443"/>
            <a:gd name="adj3" fmla="val 10174902"/>
            <a:gd name="adj4" fmla="val 7257617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A4DEB-8A11-4599-9882-B7269E579393}">
      <dsp:nvSpPr>
        <dsp:cNvPr id="0" name=""/>
        <dsp:cNvSpPr/>
      </dsp:nvSpPr>
      <dsp:spPr>
        <a:xfrm>
          <a:off x="686" y="678776"/>
          <a:ext cx="1906721" cy="1906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altLang="en-US" sz="21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VIŠE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altLang="en-US" sz="21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DOJENJA</a:t>
          </a:r>
          <a:endParaRPr kumimoji="0" lang="en-US" altLang="en-US" sz="2100" b="1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6" y="678776"/>
        <a:ext cx="1906721" cy="1906721"/>
      </dsp:txXfrm>
    </dsp:sp>
    <dsp:sp modelId="{BB85C91A-29F6-4D13-8E49-6E9B932C0560}">
      <dsp:nvSpPr>
        <dsp:cNvPr id="0" name=""/>
        <dsp:cNvSpPr/>
      </dsp:nvSpPr>
      <dsp:spPr>
        <a:xfrm>
          <a:off x="302972" y="302748"/>
          <a:ext cx="4511964" cy="4511964"/>
        </a:xfrm>
        <a:prstGeom prst="circularArrow">
          <a:avLst>
            <a:gd name="adj1" fmla="val 8241"/>
            <a:gd name="adj2" fmla="val 575443"/>
            <a:gd name="adj3" fmla="val 16859603"/>
            <a:gd name="adj4" fmla="val 14964955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1E8E6-338A-4A90-B251-CA974EAAA18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3EFE7-9F6F-4C17-BAD9-64D785DD6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5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66E96D-8004-4321-92C5-C78DBC05B79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8980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 smtClean="0"/>
              <a:t>Kliknite da biste uredili stil podnaslova mastera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10.12.2020.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5187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10.12.2020.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754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10.12.2020.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7369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fld id="{313D92F8-645A-40B7-B6F7-CB8770996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0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10.12.2020.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7545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10.12.2020.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10.12.2020.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2535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10.12.2020.</a:t>
            </a:fld>
            <a:endParaRPr lang="sr-Latn-R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27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10.12.2020.</a:t>
            </a:fld>
            <a:endParaRPr lang="sr-Latn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10.12.2020.</a:t>
            </a:fld>
            <a:endParaRPr lang="sr-Latn-R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8774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10.12.2020.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917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10.12.2020.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375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7C39D-EE4C-49E2-88FB-04C2AA13E23F}" type="datetimeFigureOut">
              <a:rPr lang="sr-Latn-RS" smtClean="0"/>
              <a:t>10.12.2020.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452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pexels.com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freedigitalphotos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alobeba.rs/dojenje-i-ishrana/dojenje-najbolji-pocetak/" TargetMode="External"/><Relationship Id="rId5" Type="http://schemas.openxmlformats.org/officeDocument/2006/relationships/hyperlink" Target="https://pixabay.com/" TargetMode="External"/><Relationship Id="rId4" Type="http://schemas.openxmlformats.org/officeDocument/2006/relationships/hyperlink" Target="https://unsplash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75" y="1528549"/>
            <a:ext cx="6363553" cy="1077629"/>
          </a:xfrm>
        </p:spPr>
        <p:txBody>
          <a:bodyPr>
            <a:noAutofit/>
          </a:bodyPr>
          <a:lstStyle/>
          <a:p>
            <a:pPr algn="ctr"/>
            <a:r>
              <a:rPr lang="sr-Latn-CS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DOJENJE - NAJZDRAVIJI POČETAK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485" name="Picture 5" descr="dojenje_dnev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0"/>
            <a:ext cx="581025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4531058" y="5737225"/>
            <a:ext cx="3138984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Znanjem</a:t>
            </a:r>
            <a:r>
              <a:rPr lang="en-U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do </a:t>
            </a:r>
            <a:r>
              <a:rPr lang="en-US" sz="12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zdravih</a:t>
            </a:r>
            <a:r>
              <a:rPr lang="en-U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12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izbora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22575" y="6292850"/>
            <a:ext cx="675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/>
              <a:t>Programski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zadatak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Posebnog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programa</a:t>
            </a:r>
            <a:r>
              <a:rPr lang="en-US" altLang="en-US" sz="1200" b="1" dirty="0"/>
              <a:t> u </a:t>
            </a:r>
            <a:r>
              <a:rPr lang="en-US" altLang="en-US" sz="1200" b="1" dirty="0" err="1"/>
              <a:t>oblasti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javnog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zdravlja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za</a:t>
            </a:r>
            <a:r>
              <a:rPr lang="en-US" altLang="en-US" sz="1200" b="1" dirty="0"/>
              <a:t> APV u</a:t>
            </a:r>
            <a:r>
              <a:rPr lang="sr-Cyrl-RS" altLang="en-US" sz="1200" b="1" dirty="0"/>
              <a:t> 2020. </a:t>
            </a:r>
            <a:r>
              <a:rPr lang="en-US" altLang="en-US" sz="1200" b="1" dirty="0" err="1"/>
              <a:t>godini</a:t>
            </a:r>
            <a:r>
              <a:rPr lang="sr-Cyrl-RS" altLang="en-US" sz="1200" b="1" dirty="0"/>
              <a:t>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/>
              <a:t>Unapređenje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zdravstvene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pismenosti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populacije</a:t>
            </a:r>
            <a:r>
              <a:rPr lang="en-US" altLang="en-US" sz="1200" b="1" dirty="0"/>
              <a:t> – „</a:t>
            </a:r>
            <a:r>
              <a:rPr lang="en-US" altLang="en-US" sz="1200" b="1" dirty="0" err="1"/>
              <a:t>Znanjem</a:t>
            </a:r>
            <a:r>
              <a:rPr lang="en-US" altLang="en-US" sz="1200" b="1" dirty="0"/>
              <a:t> do </a:t>
            </a:r>
            <a:r>
              <a:rPr lang="en-US" altLang="en-US" sz="1200" b="1" dirty="0" err="1"/>
              <a:t>zdravih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izbora</a:t>
            </a:r>
            <a:r>
              <a:rPr lang="en-US" altLang="en-US" sz="1200" b="1" dirty="0"/>
              <a:t>“ 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370513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0394950" y="5453063"/>
            <a:ext cx="1744663" cy="1347787"/>
            <a:chOff x="10394950" y="5453063"/>
            <a:chExt cx="1744663" cy="1347787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5" r="5890" b="54884"/>
            <a:stretch>
              <a:fillRect/>
            </a:stretch>
          </p:blipFill>
          <p:spPr bwMode="auto">
            <a:xfrm>
              <a:off x="10499725" y="5737225"/>
              <a:ext cx="1639888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10394950" y="5453063"/>
              <a:ext cx="1744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sr-Cyrl-RS" altLang="en-US" sz="1000" b="1" dirty="0">
                  <a:solidFill>
                    <a:srgbClr val="FF0000"/>
                  </a:solidFill>
                </a:rPr>
                <a:t>Институт за јавно здравље Војводине</a:t>
              </a:r>
              <a:endParaRPr lang="en-US" altLang="en-US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41368" y="2742347"/>
            <a:ext cx="514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dirty="0" smtClean="0"/>
              <a:t>Jelena Kovačev</a:t>
            </a:r>
            <a:r>
              <a:rPr lang="sr-Latn-RS" sz="2000" dirty="0" smtClean="0"/>
              <a:t>, VSS, spec. javnog zdravlja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297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710" y="304801"/>
            <a:ext cx="9880979" cy="1216025"/>
          </a:xfrm>
        </p:spPr>
        <p:txBody>
          <a:bodyPr>
            <a:noAutofit/>
          </a:bodyPr>
          <a:lstStyle/>
          <a:p>
            <a:pPr algn="ctr"/>
            <a:r>
              <a:rPr lang="sr-Cyrl-C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Nepotrebna i nepravilna ishrana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veštačkom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ishranom  udružena je sa sledećim rizicima</a:t>
            </a:r>
            <a:r>
              <a:rPr lang="sr-Latn-C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ODOJČE</a:t>
            </a:r>
            <a:r>
              <a:rPr lang="sr-Cyrl-C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091" y="1902725"/>
            <a:ext cx="10686197" cy="4572000"/>
          </a:xfrm>
        </p:spPr>
        <p:txBody>
          <a:bodyPr>
            <a:noAutofit/>
          </a:bodyPr>
          <a:lstStyle/>
          <a:p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Povećan rizik od astme</a:t>
            </a:r>
            <a:r>
              <a:rPr lang="sr-Latn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 alergija</a:t>
            </a:r>
            <a:endParaRPr lang="sr-Cyrl-C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Ograni</a:t>
            </a:r>
            <a:r>
              <a:rPr lang="sr-Latn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 kognitivni </a:t>
            </a:r>
            <a:r>
              <a:rPr lang="sr-Cyrl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razvoj</a:t>
            </a:r>
            <a:endParaRPr lang="sr-Cyrl-C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Povećan rizik od akutnog respiratornog distresa</a:t>
            </a:r>
          </a:p>
          <a:p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Povećan rizik od nepravilnog zagrižaja</a:t>
            </a:r>
          </a:p>
          <a:p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Povećan rizik od infek</a:t>
            </a:r>
            <a:r>
              <a:rPr lang="sr-Latn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ija zbog zagađenih </a:t>
            </a:r>
            <a:r>
              <a:rPr lang="sr-Cyrl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mle</a:t>
            </a:r>
            <a:r>
              <a:rPr lang="sr-Latn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nih formula</a:t>
            </a:r>
          </a:p>
          <a:p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Povećan rizik od nutritivnih defi</a:t>
            </a:r>
            <a:r>
              <a:rPr lang="sr-Latn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ita</a:t>
            </a:r>
          </a:p>
          <a:p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Povećan rizik od nastanka raka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  <a:r>
              <a:rPr lang="sr-Cyrl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detinjstvu</a:t>
            </a:r>
            <a:endParaRPr lang="sr-Latn-C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88"/>
          <a:stretch/>
        </p:blipFill>
        <p:spPr>
          <a:xfrm>
            <a:off x="7985550" y="4256964"/>
            <a:ext cx="4048915" cy="266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3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1"/>
            <a:ext cx="8686800" cy="1216025"/>
          </a:xfrm>
        </p:spPr>
        <p:txBody>
          <a:bodyPr>
            <a:noAutofit/>
          </a:bodyPr>
          <a:lstStyle/>
          <a:p>
            <a:pPr algn="ctr"/>
            <a:r>
              <a:rPr lang="sr-Cyrl-C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Nepotrebna i nepravilna ishrana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veštačkom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ishranom  udružena je sa sledećim rizicima</a:t>
            </a:r>
            <a:r>
              <a:rPr lang="sr-Latn-C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ODOJČE</a:t>
            </a:r>
            <a:r>
              <a:rPr lang="sr-Cyrl-C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752600"/>
            <a:ext cx="8686800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sr-Cyrl-CS" altLang="en-US" sz="3200">
                <a:latin typeface="Arial" panose="020B0604020202020204" pitchFamily="34" charset="0"/>
                <a:cs typeface="Arial" panose="020B0604020202020204" pitchFamily="34" charset="0"/>
              </a:rPr>
              <a:t>Povećan rizik od</a:t>
            </a:r>
            <a:r>
              <a:rPr lang="sr-Latn-CS" altLang="en-US" sz="32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sr-Cyrl-CS" altLang="en-US" sz="3200">
                <a:latin typeface="Arial" panose="020B0604020202020204" pitchFamily="34" charset="0"/>
                <a:cs typeface="Arial" panose="020B0604020202020204" pitchFamily="34" charset="0"/>
              </a:rPr>
              <a:t>hroni</a:t>
            </a:r>
            <a:r>
              <a:rPr lang="sr-Latn-CS" altLang="en-US" sz="320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sr-Cyrl-CS" altLang="en-US" sz="3200">
                <a:latin typeface="Arial" panose="020B0604020202020204" pitchFamily="34" charset="0"/>
                <a:cs typeface="Arial" panose="020B0604020202020204" pitchFamily="34" charset="0"/>
              </a:rPr>
              <a:t>nih bolest</a:t>
            </a:r>
            <a:r>
              <a:rPr lang="sr-Latn-CS" altLang="en-US" sz="320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r>
              <a:rPr lang="sr-Cyrl-CS" altLang="en-US" sz="3200">
                <a:latin typeface="Arial" panose="020B0604020202020204" pitchFamily="34" charset="0"/>
                <a:cs typeface="Arial" panose="020B0604020202020204" pitchFamily="34" charset="0"/>
              </a:rPr>
              <a:t>kardiovaskularnih bolesti</a:t>
            </a:r>
            <a:endParaRPr lang="sr-Latn-C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CS" altLang="en-US" sz="3200">
                <a:latin typeface="Arial" panose="020B0604020202020204" pitchFamily="34" charset="0"/>
                <a:cs typeface="Arial" panose="020B0604020202020204" pitchFamily="34" charset="0"/>
              </a:rPr>
              <a:t>dijabetesa </a:t>
            </a:r>
          </a:p>
          <a:p>
            <a:r>
              <a:rPr lang="sr-Latn-CS" altLang="en-US" sz="3200">
                <a:latin typeface="Arial" panose="020B0604020202020204" pitchFamily="34" charset="0"/>
                <a:cs typeface="Arial" panose="020B0604020202020204" pitchFamily="34" charset="0"/>
              </a:rPr>
              <a:t>nastanka </a:t>
            </a:r>
            <a:r>
              <a:rPr lang="sr-Cyrl-CS" altLang="en-US" sz="3200">
                <a:latin typeface="Arial" panose="020B0604020202020204" pitchFamily="34" charset="0"/>
                <a:cs typeface="Arial" panose="020B0604020202020204" pitchFamily="34" charset="0"/>
              </a:rPr>
              <a:t>gojaznosti</a:t>
            </a:r>
          </a:p>
          <a:p>
            <a:r>
              <a:rPr lang="sr-Cyrl-CS" altLang="en-US" sz="3200">
                <a:latin typeface="Arial" panose="020B0604020202020204" pitchFamily="34" charset="0"/>
                <a:cs typeface="Arial" panose="020B0604020202020204" pitchFamily="34" charset="0"/>
              </a:rPr>
              <a:t>gastrointestinalnih </a:t>
            </a:r>
            <a:r>
              <a:rPr lang="sr-Latn-CS" altLang="en-US" sz="320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sr-Cyrl-CS" altLang="en-US" sz="3200">
                <a:latin typeface="Arial" panose="020B0604020202020204" pitchFamily="34" charset="0"/>
                <a:cs typeface="Arial" panose="020B0604020202020204" pitchFamily="34" charset="0"/>
              </a:rPr>
              <a:t>zapaljenjskih bolesti</a:t>
            </a:r>
          </a:p>
          <a:p>
            <a:r>
              <a:rPr lang="sr-Cyrl-CS" altLang="en-US" sz="3200">
                <a:latin typeface="Arial" panose="020B0604020202020204" pitchFamily="34" charset="0"/>
                <a:cs typeface="Arial" panose="020B0604020202020204" pitchFamily="34" charset="0"/>
              </a:rPr>
              <a:t>smrtnosti</a:t>
            </a:r>
          </a:p>
          <a:p>
            <a:r>
              <a:rPr lang="sr-Cyrl-CS" altLang="en-US" sz="3200">
                <a:latin typeface="Arial" panose="020B0604020202020204" pitchFamily="34" charset="0"/>
                <a:cs typeface="Arial" panose="020B0604020202020204" pitchFamily="34" charset="0"/>
              </a:rPr>
              <a:t>upala srednjeg uha</a:t>
            </a:r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624" y="1364303"/>
            <a:ext cx="2968676" cy="324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4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C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r-Cyrl-C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rekid dojenja udružen je sa </a:t>
            </a:r>
            <a:r>
              <a:rPr lang="sr-Latn-C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C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sledećim rizicima</a:t>
            </a:r>
            <a:r>
              <a:rPr lang="sr-Latn-C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MAJKU: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21161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Povećan rizik od kar</a:t>
            </a:r>
            <a:r>
              <a:rPr lang="sr-Latn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inoma dojke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Povećan rizik od prekomerne telesne mase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Povećan rizik od kar</a:t>
            </a:r>
            <a:r>
              <a:rPr lang="sr-Latn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inoma jajnika </a:t>
            </a:r>
            <a:r>
              <a:rPr lang="sr-Cyrl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endometrijuma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Povećan rizik od osteoporoze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Smanjenje prirodnog kontakta majke </a:t>
            </a:r>
            <a:r>
              <a:rPr lang="sr-Cyrl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deteta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Povećan rizik od reumato</a:t>
            </a:r>
            <a:r>
              <a:rPr lang="sr-Latn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nog artritisa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Povećan rizik od stresa i anksioznosti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Povećan rizik od dijabetesa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155" y="4653886"/>
            <a:ext cx="4408227" cy="220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2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9144000" cy="4114800"/>
          </a:xfrm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sr-Cyrl-CS" altLang="en-US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2209800" y="304800"/>
            <a:ext cx="8001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sr-Latn-C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Zašto veliki broj beba </a:t>
            </a:r>
          </a:p>
          <a:p>
            <a:pPr algn="ctr" eaLnBrk="1" hangingPunct="1"/>
            <a:r>
              <a:rPr lang="sr-Latn-C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nije isključivo dojeno?</a:t>
            </a:r>
            <a:endParaRPr lang="sr-Cyrl-CS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22565" name="AutoShape 5"/>
          <p:cNvSpPr>
            <a:spLocks noChangeArrowheads="1"/>
          </p:cNvSpPr>
          <p:nvPr/>
        </p:nvSpPr>
        <p:spPr bwMode="auto">
          <a:xfrm>
            <a:off x="1752600" y="1905000"/>
            <a:ext cx="2590800" cy="1981200"/>
          </a:xfrm>
          <a:prstGeom prst="flowChartPreparation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</a:pPr>
            <a:r>
              <a:rPr lang="sr-Latn-C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okolina nije </a:t>
            </a:r>
          </a:p>
          <a:p>
            <a:pPr algn="ctr" eaLnBrk="1" hangingPunct="1">
              <a:lnSpc>
                <a:spcPct val="80000"/>
              </a:lnSpc>
            </a:pPr>
            <a:r>
              <a:rPr lang="sr-Latn-C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sposobna </a:t>
            </a:r>
          </a:p>
          <a:p>
            <a:pPr algn="ctr" eaLnBrk="1" hangingPunct="1">
              <a:lnSpc>
                <a:spcPct val="80000"/>
              </a:lnSpc>
            </a:pPr>
            <a:r>
              <a:rPr lang="sr-Latn-C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da pruži </a:t>
            </a:r>
          </a:p>
          <a:p>
            <a:pPr algn="ctr" eaLnBrk="1" hangingPunct="1">
              <a:lnSpc>
                <a:spcPct val="80000"/>
              </a:lnSpc>
            </a:pPr>
            <a:r>
              <a:rPr lang="sr-Latn-C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savet/podršku</a:t>
            </a:r>
          </a:p>
          <a:p>
            <a:pPr algn="ctr" eaLnBrk="1" hangingPunct="1">
              <a:lnSpc>
                <a:spcPct val="80000"/>
              </a:lnSpc>
            </a:pPr>
            <a:r>
              <a:rPr lang="sr-Latn-C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majci</a:t>
            </a:r>
            <a:endParaRPr lang="sr-Cyrl-C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22566" name="AutoShape 6"/>
          <p:cNvSpPr>
            <a:spLocks noChangeArrowheads="1"/>
          </p:cNvSpPr>
          <p:nvPr/>
        </p:nvSpPr>
        <p:spPr bwMode="auto">
          <a:xfrm>
            <a:off x="8077200" y="1905000"/>
            <a:ext cx="2590800" cy="1981200"/>
          </a:xfrm>
          <a:prstGeom prst="flowChartPreparation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sr-Cyrl-CS" altLang="en-US" sz="2400" b="1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sr-Latn-CS" altLang="en-US" sz="2400" b="1">
                <a:latin typeface="Arial" panose="020B0604020202020204" pitchFamily="34" charset="0"/>
              </a:rPr>
              <a:t>pogrešno </a:t>
            </a:r>
          </a:p>
          <a:p>
            <a:pPr algn="ctr" eaLnBrk="1" hangingPunct="1"/>
            <a:r>
              <a:rPr lang="sr-Latn-CS" altLang="en-US" sz="2400" b="1">
                <a:latin typeface="Arial" panose="020B0604020202020204" pitchFamily="34" charset="0"/>
              </a:rPr>
              <a:t>verovanje </a:t>
            </a:r>
          </a:p>
          <a:p>
            <a:pPr algn="ctr" eaLnBrk="1" hangingPunct="1"/>
            <a:r>
              <a:rPr lang="sr-Latn-CS" altLang="en-US" sz="2400" b="1">
                <a:latin typeface="Arial" panose="020B0604020202020204" pitchFamily="34" charset="0"/>
              </a:rPr>
              <a:t>da nije moguće </a:t>
            </a:r>
          </a:p>
          <a:p>
            <a:pPr algn="ctr" eaLnBrk="1" hangingPunct="1"/>
            <a:r>
              <a:rPr lang="sr-Latn-CS" altLang="en-US" sz="2400" b="1">
                <a:latin typeface="Arial" panose="020B0604020202020204" pitchFamily="34" charset="0"/>
              </a:rPr>
              <a:t>isključivo </a:t>
            </a:r>
          </a:p>
          <a:p>
            <a:pPr algn="ctr" eaLnBrk="1" hangingPunct="1"/>
            <a:r>
              <a:rPr lang="sr-Latn-CS" altLang="en-US" sz="2400" b="1">
                <a:latin typeface="Arial" panose="020B0604020202020204" pitchFamily="34" charset="0"/>
              </a:rPr>
              <a:t>dojenje</a:t>
            </a:r>
            <a:endParaRPr lang="sr-Cyrl-CS" altLang="en-US" sz="2400" b="1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endParaRPr lang="en-US" altLang="en-US" sz="2400" b="1">
              <a:latin typeface="Arial" panose="020B0604020202020204" pitchFamily="34" charset="0"/>
            </a:endParaRPr>
          </a:p>
        </p:txBody>
      </p:sp>
      <p:sp>
        <p:nvSpPr>
          <p:cNvPr id="322567" name="AutoShape 7"/>
          <p:cNvSpPr>
            <a:spLocks noChangeArrowheads="1"/>
          </p:cNvSpPr>
          <p:nvPr/>
        </p:nvSpPr>
        <p:spPr bwMode="auto">
          <a:xfrm>
            <a:off x="1524000" y="4724400"/>
            <a:ext cx="2362200" cy="1981200"/>
          </a:xfrm>
          <a:prstGeom prst="flowChartPreparation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SzPct val="85000"/>
            </a:pPr>
            <a:r>
              <a:rPr lang="sr-Latn-CS" altLang="en-US" sz="2400" b="1">
                <a:latin typeface="Arial" panose="020B0604020202020204" pitchFamily="34" charset="0"/>
              </a:rPr>
              <a:t>neznanje o </a:t>
            </a:r>
          </a:p>
          <a:p>
            <a:pPr algn="ctr" eaLnBrk="1" hangingPunct="1">
              <a:spcBef>
                <a:spcPct val="20000"/>
              </a:spcBef>
              <a:buSzPct val="85000"/>
            </a:pPr>
            <a:r>
              <a:rPr lang="sr-Latn-CS" altLang="en-US" sz="2400" b="1">
                <a:latin typeface="Arial" panose="020B0604020202020204" pitchFamily="34" charset="0"/>
              </a:rPr>
              <a:t>štetnosti </a:t>
            </a:r>
          </a:p>
          <a:p>
            <a:pPr algn="ctr" eaLnBrk="1" hangingPunct="1">
              <a:spcBef>
                <a:spcPct val="20000"/>
              </a:spcBef>
              <a:buSzPct val="85000"/>
            </a:pPr>
            <a:r>
              <a:rPr lang="sr-Latn-CS" altLang="en-US" sz="2400" b="1">
                <a:latin typeface="Arial" panose="020B0604020202020204" pitchFamily="34" charset="0"/>
              </a:rPr>
              <a:t>dodatne hrane </a:t>
            </a:r>
          </a:p>
          <a:p>
            <a:pPr algn="ctr" eaLnBrk="1" hangingPunct="1">
              <a:spcBef>
                <a:spcPct val="20000"/>
              </a:spcBef>
              <a:buSzPct val="85000"/>
            </a:pPr>
            <a:r>
              <a:rPr lang="sr-Latn-CS" altLang="en-US" sz="2400" b="1">
                <a:latin typeface="Arial" panose="020B0604020202020204" pitchFamily="34" charset="0"/>
              </a:rPr>
              <a:t>i tečnosti</a:t>
            </a:r>
            <a:endParaRPr lang="sr-Cyrl-CS" altLang="en-US" sz="2400" b="1">
              <a:latin typeface="Arial" panose="020B0604020202020204" pitchFamily="34" charset="0"/>
            </a:endParaRPr>
          </a:p>
        </p:txBody>
      </p:sp>
      <p:sp>
        <p:nvSpPr>
          <p:cNvPr id="322568" name="AutoShape 8"/>
          <p:cNvSpPr>
            <a:spLocks noChangeArrowheads="1"/>
          </p:cNvSpPr>
          <p:nvPr/>
        </p:nvSpPr>
        <p:spPr bwMode="auto">
          <a:xfrm>
            <a:off x="8229600" y="4572000"/>
            <a:ext cx="2438400" cy="1981200"/>
          </a:xfrm>
          <a:prstGeom prst="flowChartPreparati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sr-Latn-C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majka mora </a:t>
            </a:r>
          </a:p>
          <a:p>
            <a:pPr algn="ctr" eaLnBrk="1" hangingPunct="1"/>
            <a:r>
              <a:rPr lang="sr-Latn-C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da se vrati </a:t>
            </a:r>
          </a:p>
          <a:p>
            <a:pPr algn="ctr" eaLnBrk="1" hangingPunct="1"/>
            <a:r>
              <a:rPr lang="sr-Latn-C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na posao </a:t>
            </a:r>
          </a:p>
          <a:p>
            <a:pPr algn="ctr" eaLnBrk="1" hangingPunct="1"/>
            <a:r>
              <a:rPr lang="sr-Latn-C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pre 6 meseci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22569" name="AutoShape 9"/>
          <p:cNvSpPr>
            <a:spLocks noChangeArrowheads="1"/>
          </p:cNvSpPr>
          <p:nvPr/>
        </p:nvSpPr>
        <p:spPr bwMode="auto">
          <a:xfrm>
            <a:off x="3886200" y="4724400"/>
            <a:ext cx="2209800" cy="1981200"/>
          </a:xfrm>
          <a:prstGeom prst="flowChartPreparation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SzPct val="85000"/>
            </a:pPr>
            <a:endParaRPr lang="en-US" altLang="en-US" sz="24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SzPct val="85000"/>
            </a:pPr>
            <a:r>
              <a:rPr lang="sr-Latn-C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reklama da </a:t>
            </a:r>
          </a:p>
          <a:p>
            <a:pPr algn="ctr" eaLnBrk="1" hangingPunct="1">
              <a:spcBef>
                <a:spcPct val="20000"/>
              </a:spcBef>
              <a:buSzPct val="85000"/>
            </a:pPr>
            <a:r>
              <a:rPr lang="sr-Latn-C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je veštačka </a:t>
            </a:r>
          </a:p>
          <a:p>
            <a:pPr algn="ctr" eaLnBrk="1" hangingPunct="1">
              <a:spcBef>
                <a:spcPct val="20000"/>
              </a:spcBef>
              <a:buSzPct val="85000"/>
            </a:pPr>
            <a:r>
              <a:rPr lang="sr-Latn-C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hrana bolja</a:t>
            </a:r>
            <a:r>
              <a:rPr lang="sr-Cyrl-CS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en-US" altLang="en-US" sz="24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SzPct val="85000"/>
              <a:buFontTx/>
              <a:buChar char="•"/>
            </a:pPr>
            <a:endParaRPr lang="en-US" altLang="en-US" sz="2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22572" name="Picture 12" descr="Image result for dojen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3657600" cy="26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573" name="AutoShape 13"/>
          <p:cNvSpPr>
            <a:spLocks noChangeArrowheads="1"/>
          </p:cNvSpPr>
          <p:nvPr/>
        </p:nvSpPr>
        <p:spPr bwMode="auto">
          <a:xfrm>
            <a:off x="6096000" y="4648200"/>
            <a:ext cx="2133600" cy="1981200"/>
          </a:xfrm>
          <a:prstGeom prst="flowChartPreparation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pl-PL" altLang="en-US" sz="2400" b="1">
                <a:latin typeface="Arial" panose="020B0604020202020204" pitchFamily="34" charset="0"/>
              </a:rPr>
              <a:t>nedostatak</a:t>
            </a:r>
          </a:p>
          <a:p>
            <a:pPr algn="ctr" eaLnBrk="1" hangingPunct="1"/>
            <a:r>
              <a:rPr lang="pl-PL" altLang="en-US" sz="2400" b="1">
                <a:latin typeface="Arial" panose="020B0604020202020204" pitchFamily="34" charset="0"/>
              </a:rPr>
              <a:t>znanja trudnice/</a:t>
            </a:r>
          </a:p>
          <a:p>
            <a:pPr algn="ctr" eaLnBrk="1" hangingPunct="1"/>
            <a:r>
              <a:rPr lang="pl-PL" altLang="en-US" sz="2400" b="1">
                <a:latin typeface="Arial" panose="020B0604020202020204" pitchFamily="34" charset="0"/>
              </a:rPr>
              <a:t>majke/</a:t>
            </a:r>
          </a:p>
          <a:p>
            <a:pPr algn="ctr" eaLnBrk="1" hangingPunct="1"/>
            <a:r>
              <a:rPr lang="pl-PL" altLang="en-US" sz="2400" b="1">
                <a:latin typeface="Arial" panose="020B0604020202020204" pitchFamily="34" charset="0"/>
              </a:rPr>
              <a:t>porodilje</a:t>
            </a:r>
            <a:endParaRPr lang="en-US" altLang="en-US" sz="24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0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704" y="1684361"/>
            <a:ext cx="8763000" cy="4267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r-Latn-C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Od svesti o značaju dojenja,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r-Latn-C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  samopouzdanja majke</a:t>
            </a:r>
          </a:p>
          <a:p>
            <a:pPr>
              <a:lnSpc>
                <a:spcPct val="90000"/>
              </a:lnSpc>
            </a:pPr>
            <a:r>
              <a:rPr lang="sr-Latn-C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Od pravilne pripreme za dojenje</a:t>
            </a:r>
          </a:p>
          <a:p>
            <a:pPr>
              <a:lnSpc>
                <a:spcPct val="90000"/>
              </a:lnSpc>
            </a:pPr>
            <a:r>
              <a:rPr lang="sr-Latn-C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Od bliskog i stalnog fizičkog kontakta </a:t>
            </a:r>
            <a:r>
              <a:rPr lang="sr-Latn-C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majke </a:t>
            </a:r>
            <a:r>
              <a:rPr lang="sr-Latn-C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i bebe</a:t>
            </a:r>
          </a:p>
          <a:p>
            <a:pPr>
              <a:lnSpc>
                <a:spcPct val="90000"/>
              </a:lnSpc>
            </a:pPr>
            <a:r>
              <a:rPr lang="sr-Latn-C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Pravilnog položaja tokom podoja</a:t>
            </a:r>
          </a:p>
          <a:p>
            <a:pPr>
              <a:lnSpc>
                <a:spcPct val="90000"/>
              </a:lnSpc>
            </a:pPr>
            <a:r>
              <a:rPr lang="sr-Latn-C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Efikasnog pražnjenja dojki</a:t>
            </a:r>
          </a:p>
          <a:p>
            <a:pPr>
              <a:lnSpc>
                <a:spcPct val="90000"/>
              </a:lnSpc>
            </a:pPr>
            <a:r>
              <a:rPr lang="sr-Latn-C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Odgovarajućeg broja podoja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762000" y="411565"/>
            <a:ext cx="6054725" cy="63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l-PL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Od čega zavisi dojenje?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94" y="3671247"/>
            <a:ext cx="3647706" cy="24318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94" y="1277299"/>
            <a:ext cx="3647706" cy="205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8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sr-Latn-CS" alt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sr-Latn-C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POSTUPCI I STANJA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sr-Latn-C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KOJA MOGU DA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sr-Latn-C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UGROZE DOJENJE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963" y="1411405"/>
            <a:ext cx="8839200" cy="497574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r-Latn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Razdvajanje majke i bebe</a:t>
            </a:r>
          </a:p>
          <a:p>
            <a:pPr>
              <a:lnSpc>
                <a:spcPct val="90000"/>
              </a:lnSpc>
            </a:pPr>
            <a:r>
              <a:rPr lang="sr-Latn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Zakasneli prvi podoj</a:t>
            </a:r>
          </a:p>
          <a:p>
            <a:pPr>
              <a:lnSpc>
                <a:spcPct val="90000"/>
              </a:lnSpc>
            </a:pPr>
            <a:r>
              <a:rPr lang="sr-Latn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Smanjivanje učestalosti podoja</a:t>
            </a:r>
          </a:p>
          <a:p>
            <a:pPr>
              <a:lnSpc>
                <a:spcPct val="90000"/>
              </a:lnSpc>
            </a:pPr>
            <a:r>
              <a:rPr lang="sr-Latn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Neadekvatna nega bradavica</a:t>
            </a:r>
          </a:p>
          <a:p>
            <a:pPr>
              <a:lnSpc>
                <a:spcPct val="90000"/>
              </a:lnSpc>
            </a:pPr>
            <a:r>
              <a:rPr lang="sr-Latn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Prerano odvajanje bebe od dojke </a:t>
            </a:r>
          </a:p>
          <a:p>
            <a:pPr>
              <a:lnSpc>
                <a:spcPct val="90000"/>
              </a:lnSpc>
            </a:pPr>
            <a:r>
              <a:rPr lang="sr-Latn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Davanje drugih tečnosti pre prvog podoja</a:t>
            </a:r>
          </a:p>
          <a:p>
            <a:pPr>
              <a:lnSpc>
                <a:spcPct val="90000"/>
              </a:lnSpc>
            </a:pPr>
            <a:r>
              <a:rPr lang="sr-Latn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Davanje čajeva, zaslađene, obične vode </a:t>
            </a:r>
          </a:p>
          <a:p>
            <a:pPr>
              <a:lnSpc>
                <a:spcPct val="90000"/>
              </a:lnSpc>
            </a:pPr>
            <a:r>
              <a:rPr lang="sr-Latn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Upotreba cucli i flašica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1962199" y="327546"/>
            <a:ext cx="8340725" cy="72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l-PL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Šta ugrožava dojenje?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19" y="1273365"/>
            <a:ext cx="4071582" cy="270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2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7147" y="1452349"/>
            <a:ext cx="9144000" cy="4267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r-Latn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Uvučene bradavice</a:t>
            </a:r>
          </a:p>
          <a:p>
            <a:pPr>
              <a:lnSpc>
                <a:spcPct val="90000"/>
              </a:lnSpc>
            </a:pPr>
            <a:r>
              <a:rPr lang="sr-Latn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Zapušenja, napetost dojki</a:t>
            </a:r>
          </a:p>
          <a:p>
            <a:pPr>
              <a:lnSpc>
                <a:spcPct val="90000"/>
              </a:lnSpc>
            </a:pPr>
            <a:r>
              <a:rPr lang="sr-Latn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Bolne bradavice </a:t>
            </a:r>
            <a:r>
              <a:rPr lang="sr-Latn-C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r-Latn-C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sr-Latn-CS" alt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Dojenje ne treba da boli!</a:t>
            </a:r>
          </a:p>
          <a:p>
            <a:pPr>
              <a:lnSpc>
                <a:spcPct val="90000"/>
              </a:lnSpc>
            </a:pPr>
            <a:r>
              <a:rPr lang="sr-Latn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Postojanje soor-a, mlečca</a:t>
            </a:r>
          </a:p>
          <a:p>
            <a:pPr>
              <a:lnSpc>
                <a:spcPct val="90000"/>
              </a:lnSpc>
            </a:pPr>
            <a:r>
              <a:rPr lang="sr-Latn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Mastitis</a:t>
            </a:r>
          </a:p>
          <a:p>
            <a:pPr>
              <a:lnSpc>
                <a:spcPct val="90000"/>
              </a:lnSpc>
            </a:pPr>
            <a:r>
              <a:rPr lang="sr-Latn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“Odbijanje” dojke</a:t>
            </a:r>
          </a:p>
          <a:p>
            <a:pPr>
              <a:lnSpc>
                <a:spcPct val="90000"/>
              </a:lnSpc>
            </a:pPr>
            <a:r>
              <a:rPr lang="sr-Latn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Nedovoljna proizvodnja mleka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1952933" y="436728"/>
            <a:ext cx="8340725" cy="67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l-PL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Šta ugrožava dojenje?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906" y="1452349"/>
            <a:ext cx="3703093" cy="246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3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5218" y="1479644"/>
            <a:ext cx="9862782" cy="468914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r-Latn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Stalna merenja deteta</a:t>
            </a:r>
          </a:p>
          <a:p>
            <a:pPr>
              <a:lnSpc>
                <a:spcPct val="90000"/>
              </a:lnSpc>
            </a:pPr>
            <a:r>
              <a:rPr lang="sr-Latn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Korišćenje štitnika za bradavicu – mogu da zbune odojče, smanje isticanje mleka, da dovedu do kontaminacije</a:t>
            </a:r>
          </a:p>
          <a:p>
            <a:pPr>
              <a:lnSpc>
                <a:spcPct val="90000"/>
              </a:lnSpc>
            </a:pPr>
            <a:r>
              <a:rPr lang="sr-Latn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Prekidanje dojenja da bi se odmorila dojka – može doći do zapušenja i nedovoljne proizvodnje i isticanj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Latn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mleka</a:t>
            </a:r>
          </a:p>
          <a:p>
            <a:pPr>
              <a:lnSpc>
                <a:spcPct val="90000"/>
              </a:lnSpc>
            </a:pPr>
            <a:r>
              <a:rPr lang="sr-Latn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Ograničavanje učestalosti i dužine dojenja</a:t>
            </a:r>
          </a:p>
          <a:p>
            <a:pPr>
              <a:lnSpc>
                <a:spcPct val="90000"/>
              </a:lnSpc>
            </a:pPr>
            <a:r>
              <a:rPr lang="sr-Latn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Mazanje bradavica uljnim supstancama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2072919" y="382136"/>
            <a:ext cx="8340725" cy="66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l-PL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Ne preporučuje se 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47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17" name="Rectangle 21"/>
          <p:cNvSpPr>
            <a:spLocks noGrp="1" noChangeArrowheads="1"/>
          </p:cNvSpPr>
          <p:nvPr>
            <p:ph type="title"/>
          </p:nvPr>
        </p:nvSpPr>
        <p:spPr>
          <a:xfrm>
            <a:off x="677864" y="106693"/>
            <a:ext cx="10668000" cy="1216025"/>
          </a:xfrm>
        </p:spPr>
        <p:txBody>
          <a:bodyPr/>
          <a:lstStyle/>
          <a:p>
            <a:pPr algn="ctr"/>
            <a:r>
              <a:rPr lang="sr-Latn-CS" alt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Odojče samo </a:t>
            </a:r>
            <a:r>
              <a:rPr lang="en-US" alt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r-Latn-CS" alt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stvara</a:t>
            </a:r>
            <a:r>
              <a:rPr lang="en-US" alt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sr-Latn-CS" alt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svoje mleko!</a:t>
            </a:r>
            <a:endParaRPr lang="en-US" alt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90739" y="1752600"/>
            <a:ext cx="3921125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r-Latn-CS" altLang="en-US" sz="2600" b="1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Content Placeholder 208909"/>
          <p:cNvGrpSpPr>
            <a:grpSpLocks noChangeAspect="1"/>
          </p:cNvGrpSpPr>
          <p:nvPr/>
        </p:nvGrpSpPr>
        <p:grpSpPr bwMode="auto">
          <a:xfrm>
            <a:off x="3548418" y="1309081"/>
            <a:ext cx="5117910" cy="5670412"/>
            <a:chOff x="1648" y="866"/>
            <a:chExt cx="2464" cy="2730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3943429795"/>
                </p:ext>
              </p:extLst>
            </p:nvPr>
          </p:nvGraphicFramePr>
          <p:xfrm>
            <a:off x="1648" y="866"/>
            <a:ext cx="2464" cy="27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Picture 24" descr="cookies_small"/>
            <p:cNvSpPr>
              <a:spLocks noChangeAspect="1" noChangeArrowheads="1"/>
            </p:cNvSpPr>
            <p:nvPr/>
          </p:nvSpPr>
          <p:spPr bwMode="auto">
            <a:xfrm>
              <a:off x="2262" y="1922"/>
              <a:ext cx="1238" cy="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95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Isključivo dojenje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60" y="1690688"/>
            <a:ext cx="9766679" cy="38332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sr-Latn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je siguran</a:t>
            </a:r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stabilan i odr</a:t>
            </a:r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sr-Latn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iv na</a:t>
            </a:r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sr-Latn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ishrane odoj</a:t>
            </a:r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sr-Latn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adi u </a:t>
            </a:r>
            <a:r>
              <a:rPr lang="sr-Latn-C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toku </a:t>
            </a:r>
            <a:r>
              <a:rPr lang="sr-Latn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prvih </a:t>
            </a:r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sr-Latn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est meseci </a:t>
            </a:r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sr-Latn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ivota.</a:t>
            </a:r>
          </a:p>
          <a:p>
            <a:pPr>
              <a:buFont typeface="Wingdings" panose="05000000000000000000" pitchFamily="2" charset="2"/>
              <a:buNone/>
            </a:pPr>
            <a:endParaRPr lang="sr-Latn-C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Majke mogu da postignu isklju</a:t>
            </a:r>
            <a:r>
              <a:rPr lang="sr-Cyrl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ivo i kontinuirano </a:t>
            </a:r>
            <a:r>
              <a:rPr lang="ru-RU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dojenje </a:t>
            </a:r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kada znaju</a:t>
            </a:r>
            <a:r>
              <a:rPr lang="sr-Cyrl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sr-Cyrl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koliko je </a:t>
            </a:r>
            <a:r>
              <a:rPr lang="sr-Latn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ono </a:t>
            </a:r>
            <a:r>
              <a:rPr lang="sr-Cyrl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korisno, </a:t>
            </a:r>
          </a:p>
          <a:p>
            <a:r>
              <a:rPr lang="sr-Cyrl-C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kako se ispravno doji i</a:t>
            </a:r>
            <a:endParaRPr lang="pl-PL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kada im je pružena neophodna podrška. 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326" name="AutoShape 6" descr="Image result for iskljuÄivo dojenj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28" name="AutoShape 8" descr="Image result for iskljuÄivo dojenj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30" name="AutoShape 10" descr="Image result for iskljuÄivo dojenj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2331" name="Picture 11" descr="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7" r="17506"/>
          <a:stretch/>
        </p:blipFill>
        <p:spPr bwMode="auto">
          <a:xfrm>
            <a:off x="9921922" y="170655"/>
            <a:ext cx="2158159" cy="205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30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28" t="15625" r="25420" b="6763"/>
          <a:stretch/>
        </p:blipFill>
        <p:spPr>
          <a:xfrm>
            <a:off x="526343" y="0"/>
            <a:ext cx="11292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87104" y="-1"/>
            <a:ext cx="10542896" cy="6885675"/>
            <a:chOff x="887104" y="-1"/>
            <a:chExt cx="10542896" cy="68856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3673" t="21969" r="27047" b="12733"/>
            <a:stretch/>
          </p:blipFill>
          <p:spPr>
            <a:xfrm>
              <a:off x="887104" y="-1"/>
              <a:ext cx="10542896" cy="558681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4616" t="74020" r="27099" b="8816"/>
            <a:stretch/>
          </p:blipFill>
          <p:spPr>
            <a:xfrm>
              <a:off x="887104" y="5395741"/>
              <a:ext cx="10542896" cy="1489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123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40" t="19356" r="28313" b="9561"/>
          <a:stretch/>
        </p:blipFill>
        <p:spPr>
          <a:xfrm>
            <a:off x="1361448" y="0"/>
            <a:ext cx="9556761" cy="53908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67" t="63246" r="27099" b="10075"/>
          <a:stretch/>
        </p:blipFill>
        <p:spPr>
          <a:xfrm>
            <a:off x="1364775" y="4949855"/>
            <a:ext cx="9553433" cy="199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65" t="24767" r="12308" b="9934"/>
          <a:stretch/>
        </p:blipFill>
        <p:spPr>
          <a:xfrm>
            <a:off x="559560" y="769163"/>
            <a:ext cx="11125071" cy="6093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7372" y="122832"/>
            <a:ext cx="752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>
                <a:solidFill>
                  <a:srgbClr val="FF0000"/>
                </a:solidFill>
              </a:rPr>
              <a:t>КОЛИКО ЈЕ БЕБИ ПОТРЕБНО МЛЕКА?</a:t>
            </a:r>
            <a:endParaRPr lang="sr-Latn-R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0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721" t="24207" r="12938" b="14599"/>
          <a:stretch/>
        </p:blipFill>
        <p:spPr>
          <a:xfrm>
            <a:off x="49180" y="354841"/>
            <a:ext cx="12100988" cy="618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4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407" t="13387" r="49755" b="7323"/>
          <a:stretch/>
        </p:blipFill>
        <p:spPr>
          <a:xfrm>
            <a:off x="0" y="791569"/>
            <a:ext cx="4012442" cy="5800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196" t="26819" r="50280" b="10307"/>
          <a:stretch/>
        </p:blipFill>
        <p:spPr>
          <a:xfrm>
            <a:off x="4012440" y="1992573"/>
            <a:ext cx="3971498" cy="45992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951" t="14132" r="4651" b="7136"/>
          <a:stretch/>
        </p:blipFill>
        <p:spPr>
          <a:xfrm>
            <a:off x="7986858" y="1501254"/>
            <a:ext cx="4191494" cy="509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7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89" y="2866439"/>
            <a:ext cx="10515600" cy="7408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pre</a:t>
            </a:r>
            <a:r>
              <a:rPr lang="sr-Latn-R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zentaciji su korišćene slike iz publikacija </a:t>
            </a:r>
            <a:r>
              <a:rPr lang="sr-Cyrl-R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Instituta za javno zdravlje Vojvodine i iz sledećih izvora</a:t>
            </a:r>
            <a:r>
              <a:rPr lang="sr-Cyrl-R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621" y="3620951"/>
            <a:ext cx="10515600" cy="1851797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http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://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www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.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freedigitalphotos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.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net</a:t>
            </a:r>
            <a:endParaRPr lang="sr-Cyrl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https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://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www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.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pexels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.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com</a:t>
            </a:r>
            <a:endParaRPr lang="sr-Cyrl-RS" sz="2400" u="sng" dirty="0" smtClean="0">
              <a:latin typeface="Arial" panose="020B0604020202020204" pitchFamily="34" charset="0"/>
              <a:cs typeface="Arial" panose="020B0604020202020204" pitchFamily="34" charset="0"/>
              <a:hlinkClick r:id="rId3" tooltip="https://www.pexels.com/"/>
            </a:endParaRPr>
          </a:p>
          <a:p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 tooltip="https://unsplash.com/"/>
              </a:rPr>
              <a:t>https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 tooltip="https://unsplash.com/"/>
              </a:rPr>
              <a:t>://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  <a:hlinkClick r:id="rId4" tooltip="https://unsplash.com/"/>
              </a:rPr>
              <a:t>unsplash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 tooltip="https://unsplash.com/"/>
              </a:rPr>
              <a:t>.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 tooltip="https://unsplash.com/"/>
              </a:rPr>
              <a:t>com</a:t>
            </a:r>
            <a:endParaRPr lang="sr-Cyrl-RS" sz="2400" u="sng" dirty="0" smtClean="0">
              <a:latin typeface="Arial" panose="020B0604020202020204" pitchFamily="34" charset="0"/>
              <a:cs typeface="Arial" panose="020B0604020202020204" pitchFamily="34" charset="0"/>
              <a:hlinkClick r:id="rId4" tooltip="https://unsplash.com/"/>
            </a:endParaRPr>
          </a:p>
          <a:p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https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://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pixabay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.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com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/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621" y="56894"/>
            <a:ext cx="1159887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Literatura</a:t>
            </a:r>
            <a:endParaRPr lang="sr-Latn-RS" sz="3200" dirty="0" smtClean="0"/>
          </a:p>
          <a:p>
            <a:endParaRPr lang="sr-Latn-RS" sz="700" dirty="0"/>
          </a:p>
          <a:p>
            <a:r>
              <a:rPr lang="sr-Latn-RS" sz="2400" dirty="0" smtClean="0">
                <a:hlinkClick r:id="rId6"/>
              </a:rPr>
              <a:t>1. </a:t>
            </a:r>
            <a:r>
              <a:rPr lang="en-US" sz="2400" dirty="0" smtClean="0">
                <a:hlinkClick r:id="rId6"/>
              </a:rPr>
              <a:t>https</a:t>
            </a:r>
            <a:r>
              <a:rPr lang="en-US" sz="2400" dirty="0">
                <a:hlinkClick r:id="rId6"/>
              </a:rPr>
              <a:t>://www.halobeba.rs/dojenje-i-ishrana/dojenje-najbolji-pocetak</a:t>
            </a:r>
            <a:r>
              <a:rPr lang="en-US" sz="2400" dirty="0" smtClean="0">
                <a:hlinkClick r:id="rId6"/>
              </a:rPr>
              <a:t>/</a:t>
            </a:r>
            <a:endParaRPr lang="sr-Latn-RS" sz="2400" dirty="0" smtClean="0"/>
          </a:p>
          <a:p>
            <a:r>
              <a:rPr lang="sr-Latn-RS" sz="2400" dirty="0" smtClean="0"/>
              <a:t>2.</a:t>
            </a:r>
            <a:r>
              <a:rPr lang="en-US" sz="2400" dirty="0" smtClean="0"/>
              <a:t> </a:t>
            </a:r>
            <a:r>
              <a:rPr lang="en-US" sz="2400" dirty="0" err="1"/>
              <a:t>Materijali</a:t>
            </a:r>
            <a:r>
              <a:rPr lang="en-US" sz="2400" dirty="0"/>
              <a:t> </a:t>
            </a:r>
            <a:r>
              <a:rPr lang="sr-Latn-RS" sz="2400" dirty="0"/>
              <a:t>UNICEF-kampanje „Svaki trenutak je važan“. Dostupno na: https://www.unicef.org/serbia/en/materials-serbian</a:t>
            </a:r>
            <a:endParaRPr lang="en-US" sz="2400" dirty="0"/>
          </a:p>
          <a:p>
            <a:r>
              <a:rPr lang="sr-Latn-RS" sz="2400" dirty="0" smtClean="0"/>
              <a:t>3. Institut za javno zdravlje Vojvodine. Dojenje – najzdraviji početak. Agitka u izdanju IZJZV, 2019.</a:t>
            </a:r>
            <a:endParaRPr lang="en-US" sz="2400" dirty="0" smtClean="0"/>
          </a:p>
          <a:p>
            <a:r>
              <a:rPr lang="en-US" sz="2400" dirty="0" smtClean="0"/>
              <a:t>4</a:t>
            </a:r>
            <a:r>
              <a:rPr lang="sr-Latn-RS" sz="2400" dirty="0" smtClean="0"/>
              <a:t>. Nedeljković </a:t>
            </a:r>
            <a:r>
              <a:rPr lang="sr-Latn-RS" sz="2400" dirty="0"/>
              <a:t>K, Kovačev J. Moj dnevnik dojenja. Institut za javno zdravlje Vojvodine. 2020</a:t>
            </a:r>
            <a:r>
              <a:rPr lang="sr-Latn-RS" sz="2400" dirty="0" smtClean="0"/>
              <a:t>.</a:t>
            </a:r>
            <a:endParaRPr lang="sr-Latn-RS" sz="2400" dirty="0"/>
          </a:p>
        </p:txBody>
      </p:sp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4531058" y="5737225"/>
            <a:ext cx="3138984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Znanjem</a:t>
            </a:r>
            <a:r>
              <a:rPr lang="en-U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do </a:t>
            </a:r>
            <a:r>
              <a:rPr lang="en-US" sz="12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zdravih</a:t>
            </a:r>
            <a:r>
              <a:rPr lang="en-U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12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izbora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22575" y="6292850"/>
            <a:ext cx="675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/>
              <a:t>Programski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zadatak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Posebnog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programa</a:t>
            </a:r>
            <a:r>
              <a:rPr lang="en-US" altLang="en-US" sz="1200" b="1" dirty="0"/>
              <a:t> u </a:t>
            </a:r>
            <a:r>
              <a:rPr lang="en-US" altLang="en-US" sz="1200" b="1" dirty="0" err="1"/>
              <a:t>oblasti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javnog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zdravlja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za</a:t>
            </a:r>
            <a:r>
              <a:rPr lang="en-US" altLang="en-US" sz="1200" b="1" dirty="0"/>
              <a:t> APV u</a:t>
            </a:r>
            <a:r>
              <a:rPr lang="sr-Cyrl-RS" altLang="en-US" sz="1200" b="1" dirty="0"/>
              <a:t> 2020. </a:t>
            </a:r>
            <a:r>
              <a:rPr lang="en-US" altLang="en-US" sz="1200" b="1" dirty="0" err="1"/>
              <a:t>godini</a:t>
            </a:r>
            <a:r>
              <a:rPr lang="sr-Cyrl-RS" altLang="en-US" sz="1200" b="1" dirty="0"/>
              <a:t>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/>
              <a:t>Unapređenje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zdravstvene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pismenosti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populacije</a:t>
            </a:r>
            <a:r>
              <a:rPr lang="en-US" altLang="en-US" sz="1200" b="1" dirty="0"/>
              <a:t> – „</a:t>
            </a:r>
            <a:r>
              <a:rPr lang="en-US" altLang="en-US" sz="1200" b="1" dirty="0" err="1"/>
              <a:t>Znanjem</a:t>
            </a:r>
            <a:r>
              <a:rPr lang="en-US" altLang="en-US" sz="1200" b="1" dirty="0"/>
              <a:t> do </a:t>
            </a:r>
            <a:r>
              <a:rPr lang="en-US" altLang="en-US" sz="1200" b="1" dirty="0" err="1"/>
              <a:t>zdravih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izbora</a:t>
            </a:r>
            <a:r>
              <a:rPr lang="en-US" altLang="en-US" sz="1200" b="1" dirty="0"/>
              <a:t>“ 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370513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0394950" y="5453063"/>
            <a:ext cx="1744663" cy="1347787"/>
            <a:chOff x="10394950" y="5453063"/>
            <a:chExt cx="1744663" cy="1347787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5" r="5890" b="54884"/>
            <a:stretch>
              <a:fillRect/>
            </a:stretch>
          </p:blipFill>
          <p:spPr bwMode="auto">
            <a:xfrm>
              <a:off x="10499725" y="5737225"/>
              <a:ext cx="1639888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10394950" y="5453063"/>
              <a:ext cx="1744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sr-Cyrl-RS" altLang="en-US" sz="1000" b="1" dirty="0">
                  <a:solidFill>
                    <a:srgbClr val="FF0000"/>
                  </a:solidFill>
                </a:rPr>
                <a:t>Институт за јавно здравље Војводине</a:t>
              </a:r>
              <a:endParaRPr lang="en-US" altLang="en-US" sz="1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995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9586" y="174056"/>
            <a:ext cx="10515600" cy="1325563"/>
          </a:xfrm>
        </p:spPr>
        <p:txBody>
          <a:bodyPr/>
          <a:lstStyle/>
          <a:p>
            <a:r>
              <a:rPr lang="pl-PL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Zašto je dojenje dobro za dete?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586" y="1499618"/>
            <a:ext cx="9070074" cy="4928477"/>
          </a:xfrm>
        </p:spPr>
        <p:txBody>
          <a:bodyPr>
            <a:noAutofit/>
          </a:bodyPr>
          <a:lstStyle/>
          <a:p>
            <a:r>
              <a:rPr lang="pl-PL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Sastav majčinog mleka se automatski prilagođava individualnim potrebama deteta i pruža optimalan odnos hranljivih materija za pravilan rast i razvoj. </a:t>
            </a:r>
            <a:endParaRPr lang="en-US" alt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Majčino mleko se lakše vari nego adaptirano mleko, dojenje smiruje bebu i pruža joj osećaj sigurnosti.</a:t>
            </a:r>
            <a:endParaRPr lang="en-US" altLang="en-US" sz="3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Majčino mleko podstiče razvoj bebinog imunološkog sistema smanjujući rizik od infekcija.</a:t>
            </a:r>
          </a:p>
          <a:p>
            <a:r>
              <a:rPr lang="pl-PL" alt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Dojena deca su zdravija i ređe </a:t>
            </a:r>
            <a:r>
              <a:rPr lang="pl-PL" altLang="en-US" sz="3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odlaze </a:t>
            </a:r>
            <a:r>
              <a:rPr lang="pl-PL" alt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 lekara.</a:t>
            </a:r>
            <a:r>
              <a:rPr lang="en-US" alt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CS" altLang="en-US" sz="3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88163937_3078716358807782_4193365669904908288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513" y="0"/>
            <a:ext cx="2596487" cy="346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0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105818"/>
            <a:ext cx="10515600" cy="1325563"/>
          </a:xfrm>
        </p:spPr>
        <p:txBody>
          <a:bodyPr/>
          <a:lstStyle/>
          <a:p>
            <a:r>
              <a:rPr lang="pl-PL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Zašto je dojenje dobro za dete?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31381"/>
            <a:ext cx="6859138" cy="3429000"/>
          </a:xfrm>
        </p:spPr>
        <p:txBody>
          <a:bodyPr>
            <a:noAutofit/>
          </a:bodyPr>
          <a:lstStyle/>
          <a:p>
            <a:r>
              <a:rPr lang="pl-PL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Dokazano je da dojena deca ređe oboljevaju od određenih bolesti, dojenje štiti dete od ranog oštećenja vida, nepravilnog razvoja vilica i tvrdog nepca, značajno je ređa pojava karijesa.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Istraživanja pokazuju da su dojena deca inteligentnija, imaju razvijenije govorne sposobnosti, društvenija su i emocionalno stabilnija.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C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053" y="1147169"/>
            <a:ext cx="3908947" cy="2605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053" y="3875964"/>
            <a:ext cx="3908947" cy="260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3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4" name="Picture 4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435" y="2800067"/>
            <a:ext cx="5385889" cy="358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49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327547" y="573206"/>
            <a:ext cx="11491415" cy="1760561"/>
          </a:xfrm>
        </p:spPr>
        <p:txBody>
          <a:bodyPr>
            <a:noAutofit/>
          </a:bodyPr>
          <a:lstStyle/>
          <a:p>
            <a:r>
              <a:rPr lang="sr-Latn-RS" altLang="en-US" sz="3600">
                <a:latin typeface="Arial" panose="020B0604020202020204" pitchFamily="34" charset="0"/>
                <a:cs typeface="Arial" panose="020B0604020202020204" pitchFamily="34" charset="0"/>
              </a:rPr>
              <a:t>Bebe koje se hrane majčinim mlekom ređe oboljevaju od dijareja, gastrointestinalnih i respiratornih infekcija, nego bebe koje se hrane veštačkim mlekom.</a:t>
            </a:r>
          </a:p>
          <a:p>
            <a:pPr>
              <a:buFont typeface="Wingdings" panose="05000000000000000000" pitchFamily="2" charset="2"/>
              <a:buNone/>
            </a:pPr>
            <a:endParaRPr lang="sr-Latn-RS" alt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1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24302" y="44898"/>
            <a:ext cx="10515600" cy="1325563"/>
          </a:xfrm>
        </p:spPr>
        <p:txBody>
          <a:bodyPr/>
          <a:lstStyle/>
          <a:p>
            <a:r>
              <a:rPr lang="pl-PL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Zašto je dojenje dobro za dete?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178" y="1370461"/>
            <a:ext cx="9089409" cy="5344238"/>
          </a:xfrm>
        </p:spPr>
        <p:txBody>
          <a:bodyPr>
            <a:noAutofit/>
          </a:bodyPr>
          <a:lstStyle/>
          <a:p>
            <a:r>
              <a:rPr lang="pl-PL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Majčino mleko sadrži bifidus faktor, koji stimuliše rast </a:t>
            </a:r>
            <a:r>
              <a:rPr lang="pl-PL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specifičnih bakterija </a:t>
            </a:r>
            <a:r>
              <a:rPr lang="pl-PL" alt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pl-PL" alt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bifidus</a:t>
            </a:r>
            <a:r>
              <a:rPr lang="pl-PL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 crevima </a:t>
            </a:r>
            <a:r>
              <a:rPr lang="pl-PL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odojčeta </a:t>
            </a:r>
            <a:r>
              <a:rPr lang="pl-PL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 sprečava širenje drugih štetnih bakterija.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Desetine antiinflamatornih agenasa ublažuju posledice zapaljenskih procesa.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Majčino mleko sadrži bela krvna zrnca (limfocite i makrofage) koji učestvuju u odbrani od infekcija. 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Mleko svake majke sadrži antitela koja štite bebu od bolesti kojima je majka bila </a:t>
            </a:r>
            <a:r>
              <a:rPr lang="pl-PL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izložena...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675" y="1965277"/>
            <a:ext cx="3009325" cy="4520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05" y="1607"/>
            <a:ext cx="1822595" cy="136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6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472" y="0"/>
            <a:ext cx="10515600" cy="1325563"/>
          </a:xfrm>
        </p:spPr>
        <p:txBody>
          <a:bodyPr/>
          <a:lstStyle/>
          <a:p>
            <a:r>
              <a:rPr lang="pl-PL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Zašto je dojenje dobro za dete?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698" y="1475689"/>
            <a:ext cx="8401333" cy="513155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l-PL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Digestivni enzimi, laktaze i lipaze, i mnogi drugi važni enzimi, štite bebe koje se rađaju sa još neizgrađenim ili oštećenim enzimskim  sistemima.</a:t>
            </a:r>
            <a:endParaRPr lang="en-US" alt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pl-PL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Ako se bebi u prvim danima života da i samo jedna flašica veštačkog mleka, time se povećava verovatnoća pojave alergijskih bolesti. Sve vrste ovih mleka, uključujući  mleka na bazi soje, nose rizik od pojave alergije.</a:t>
            </a:r>
            <a:r>
              <a:rPr lang="en-U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67" y="1610434"/>
            <a:ext cx="3457433" cy="2304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7" r="6779"/>
          <a:stretch/>
        </p:blipFill>
        <p:spPr>
          <a:xfrm>
            <a:off x="8734567" y="3971109"/>
            <a:ext cx="3432141" cy="28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0000" y="81888"/>
            <a:ext cx="8340725" cy="882558"/>
          </a:xfrm>
        </p:spPr>
        <p:txBody>
          <a:bodyPr>
            <a:normAutofit fontScale="90000"/>
          </a:bodyPr>
          <a:lstStyle/>
          <a:p>
            <a:r>
              <a:rPr lang="pl-PL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Zašto je dojenje dobro za majku?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317" y="1097507"/>
            <a:ext cx="9616958" cy="515317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r-Latn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Podstiče kontrakcije materice posle porođaja, smanjuje postporođajno krvarenje, i rizik od anemije. 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r-Cyrl-C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r-Latn-C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manjuje rizik od postporođajne depresije.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r-Latn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Žene koje su produženo dojile svoju decu (6-24 meseci) imaju manji rizik oboljevanja od raka jajnika, raka dojki i materice, kao i od osteoporoze.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r-Cyrl-C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sr-Latn-C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esplatno </a:t>
            </a:r>
            <a:r>
              <a:rPr lang="sr-Cyrl-C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sr-Latn-C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r-Latn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ovećava samopouzdanje majke dajući joj osećaj kontrole nad svojim telom. 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r-Latn-C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Isključivo dojenje pozitivno utiče na imunitet majke</a:t>
            </a:r>
            <a:r>
              <a:rPr lang="sr-Cyrl-C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725" y="723331"/>
            <a:ext cx="3336878" cy="222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7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6602" y="236323"/>
            <a:ext cx="8340725" cy="1216025"/>
          </a:xfrm>
        </p:spPr>
        <p:txBody>
          <a:bodyPr>
            <a:normAutofit fontScale="90000"/>
          </a:bodyPr>
          <a:lstStyle/>
          <a:p>
            <a:r>
              <a:rPr lang="pl-PL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Zašto je dojenje dobro za majku?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2" y="1452348"/>
            <a:ext cx="11177517" cy="52623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Manje posla oko hranjenja bebe.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Brži </a:t>
            </a:r>
            <a:r>
              <a:rPr lang="ru-RU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fizički oporavak posle porođaja.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Ređe pojave zlostavljanja i zanemarivanja dece (zbog jačeg vezivanja majki i dece)</a:t>
            </a:r>
            <a:r>
              <a:rPr lang="sr-Latn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pl-PL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Dojenje ima i praktične prednosti – u toku noći i na putovanju.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Nema razloga za strah da će se mleko noću pokvariti.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Nema razloga za strahovanje zbog moguće nestašice industrijski pripremljenih mleka, loše distribucije, povlačenja proizvoda, ili krize.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218" y="0"/>
            <a:ext cx="3766782" cy="251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5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1046</Words>
  <Application>Microsoft Office PowerPoint</Application>
  <PresentationFormat>Widescreen</PresentationFormat>
  <Paragraphs>164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Wingdings</vt:lpstr>
      <vt:lpstr>Office tema</vt:lpstr>
      <vt:lpstr>DOJENJE - NAJZDRAVIJI POČETAK</vt:lpstr>
      <vt:lpstr>Isključivo dojenje</vt:lpstr>
      <vt:lpstr>Zašto je dojenje dobro za dete?</vt:lpstr>
      <vt:lpstr>Zašto je dojenje dobro za dete?</vt:lpstr>
      <vt:lpstr>PowerPoint Presentation</vt:lpstr>
      <vt:lpstr>Zašto je dojenje dobro za dete?</vt:lpstr>
      <vt:lpstr>Zašto je dojenje dobro za dete?</vt:lpstr>
      <vt:lpstr>Zašto je dojenje dobro za majku?</vt:lpstr>
      <vt:lpstr>Zašto je dojenje dobro za majku?</vt:lpstr>
      <vt:lpstr>Nepotrebna i nepravilna ishrana  veštačkom  ishranom  udružena je sa sledećim rizicima ZA ODOJČE:</vt:lpstr>
      <vt:lpstr>Nepotrebna i nepravilna ishrana  veštačkom  ishranom  udružena je sa sledećim rizicima ZA ODOJČE:</vt:lpstr>
      <vt:lpstr>Prekid dojenja udružen je sa  sledećim rizicima ZA MAJKU: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Odojče samo “stvara” svoje mleko!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 prezentaciji su korišćene slike iz publikacija  Instituta za javno zdravlje Vojvodine i iz sledećih izvora:</vt:lpstr>
    </vt:vector>
  </TitlesOfParts>
  <Company>Institut za javno zdravlje Vojvodine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Dušan Čanković</dc:creator>
  <cp:lastModifiedBy>Korisnik</cp:lastModifiedBy>
  <cp:revision>81</cp:revision>
  <dcterms:created xsi:type="dcterms:W3CDTF">2020-02-26T08:59:08Z</dcterms:created>
  <dcterms:modified xsi:type="dcterms:W3CDTF">2020-12-10T08:25:55Z</dcterms:modified>
</cp:coreProperties>
</file>